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4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9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9C2F-BA84-4435-A967-F7123A55DB1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EA45-7DEA-4A11-9690-CB6CB103E9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DIO AMB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2374710"/>
            <a:ext cx="6564573" cy="12146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0" y="2258760"/>
            <a:ext cx="65645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¡Vamos a cambiar al mundo!</a:t>
            </a:r>
            <a:endParaRPr lang="es-ES" sz="44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89718" l="4625" r="97500">
                        <a14:foregroundMark x1="14250" y1="23387" x2="14250" y2="23387"/>
                        <a14:foregroundMark x1="15875" y1="22984" x2="15875" y2="22984"/>
                        <a14:foregroundMark x1="6875" y1="29435" x2="6875" y2="29435"/>
                        <a14:foregroundMark x1="39125" y1="38508" x2="39125" y2="38508"/>
                        <a14:foregroundMark x1="45250" y1="39113" x2="45250" y2="39113"/>
                        <a14:foregroundMark x1="49750" y1="39718" x2="49750" y2="39718"/>
                        <a14:foregroundMark x1="58500" y1="38710" x2="58500" y2="38710"/>
                        <a14:foregroundMark x1="67250" y1="39516" x2="67250" y2="39516"/>
                        <a14:foregroundMark x1="73500" y1="37903" x2="73500" y2="37903"/>
                        <a14:foregroundMark x1="76625" y1="43952" x2="76625" y2="43952"/>
                        <a14:foregroundMark x1="79250" y1="40524" x2="79250" y2="40524"/>
                        <a14:foregroundMark x1="81625" y1="39919" x2="81625" y2="39919"/>
                        <a14:foregroundMark x1="37625" y1="54839" x2="37625" y2="54839"/>
                        <a14:foregroundMark x1="45875" y1="55040" x2="45875" y2="55040"/>
                        <a14:foregroundMark x1="52375" y1="54839" x2="52375" y2="54839"/>
                        <a14:foregroundMark x1="62000" y1="54435" x2="62000" y2="54435"/>
                        <a14:foregroundMark x1="68000" y1="53629" x2="68000" y2="53629"/>
                        <a14:foregroundMark x1="74125" y1="53427" x2="74125" y2="53427"/>
                        <a14:foregroundMark x1="80625" y1="52823" x2="80625" y2="52823"/>
                        <a14:foregroundMark x1="84875" y1="52621" x2="84875" y2="52621"/>
                        <a14:foregroundMark x1="91625" y1="51411" x2="91625" y2="51411"/>
                        <a14:backgroundMark x1="47000" y1="56250" x2="47000" y2="56250"/>
                        <a14:backgroundMark x1="64375" y1="53024" x2="64375" y2="53024"/>
                        <a14:backgroundMark x1="68625" y1="41129" x2="68625" y2="41129"/>
                        <a14:backgroundMark x1="87500" y1="53024" x2="87500" y2="53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92" b="21158"/>
          <a:stretch/>
        </p:blipFill>
        <p:spPr>
          <a:xfrm>
            <a:off x="3077029" y="0"/>
            <a:ext cx="4818742" cy="17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-1889" y="66959"/>
            <a:ext cx="12040119" cy="6696417"/>
            <a:chOff x="-1889" y="66959"/>
            <a:chExt cx="12040119" cy="6696417"/>
          </a:xfrm>
        </p:grpSpPr>
        <p:pic>
          <p:nvPicPr>
            <p:cNvPr id="30" name="Picture 6" descr="Resultado de imagen para album ilustrado libro album ejemplo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50" b="95000" l="4938" r="97688">
                          <a14:foregroundMark x1="13875" y1="58417" x2="13875" y2="58417"/>
                          <a14:foregroundMark x1="8063" y1="58417" x2="8063" y2="58417"/>
                          <a14:foregroundMark x1="6500" y1="63583" x2="6500" y2="6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6" t="4867" r="3447" b="4963"/>
            <a:stretch/>
          </p:blipFill>
          <p:spPr bwMode="auto">
            <a:xfrm>
              <a:off x="6241827" y="2511073"/>
              <a:ext cx="1215141" cy="95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n para súper héroe moder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5" b="100000" l="5660" r="95094">
                          <a14:foregroundMark x1="37233" y1="71306" x2="37233" y2="71306"/>
                          <a14:foregroundMark x1="37233" y1="71306" x2="37233" y2="71306"/>
                          <a14:foregroundMark x1="43396" y1="72852" x2="43396" y2="72852"/>
                          <a14:foregroundMark x1="50314" y1="73368" x2="50314" y2="73368"/>
                          <a14:foregroundMark x1="49182" y1="17869" x2="49182" y2="17869"/>
                          <a14:foregroundMark x1="32830" y1="12887" x2="32830" y2="12887"/>
                          <a14:foregroundMark x1="29937" y1="18729" x2="29937" y2="18729"/>
                          <a14:foregroundMark x1="37862" y1="15979" x2="37862" y2="15979"/>
                          <a14:foregroundMark x1="33836" y1="15979" x2="33836" y2="15979"/>
                          <a14:foregroundMark x1="24528" y1="20275" x2="24528" y2="20275"/>
                          <a14:foregroundMark x1="23270" y1="20447" x2="23270" y2="20447"/>
                          <a14:foregroundMark x1="24780" y1="29038" x2="24780" y2="29038"/>
                          <a14:foregroundMark x1="22642" y1="34536" x2="22642" y2="34536"/>
                          <a14:foregroundMark x1="19371" y1="39863" x2="19371" y2="39863"/>
                          <a14:foregroundMark x1="17736" y1="45533" x2="17736" y2="45533"/>
                          <a14:foregroundMark x1="11698" y1="51546" x2="11698" y2="51546"/>
                          <a14:foregroundMark x1="10063" y1="51546" x2="10063" y2="51546"/>
                          <a14:foregroundMark x1="9308" y1="47251" x2="9308" y2="47251"/>
                          <a14:foregroundMark x1="18994" y1="21478" x2="18994" y2="21478"/>
                          <a14:foregroundMark x1="18994" y1="25773" x2="18994" y2="25773"/>
                          <a14:backgroundMark x1="72075" y1="32302" x2="72075" y2="32302"/>
                          <a14:backgroundMark x1="70063" y1="28007" x2="70063" y2="28007"/>
                          <a14:backgroundMark x1="13836" y1="34536" x2="13836" y2="34536"/>
                          <a14:backgroundMark x1="12075" y1="29725" x2="12075" y2="29725"/>
                          <a14:backgroundMark x1="10818" y1="23883" x2="10818" y2="23883"/>
                          <a14:backgroundMark x1="20126" y1="29897" x2="20126" y2="29897"/>
                          <a14:backgroundMark x1="72704" y1="17869" x2="72704" y2="17869"/>
                          <a14:backgroundMark x1="78491" y1="24227" x2="78491" y2="24227"/>
                          <a14:backgroundMark x1="78868" y1="31959" x2="78868" y2="31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831" y="4195854"/>
              <a:ext cx="1578792" cy="115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Resultado de imagen para problem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457" y="3772662"/>
              <a:ext cx="1024228" cy="95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esultado de imagen para superheroes 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726" y="558533"/>
              <a:ext cx="1983412" cy="149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heroe mitologico 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096" y="631315"/>
              <a:ext cx="727219" cy="100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Resultado de imagen para medios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0" r="23021"/>
            <a:stretch/>
          </p:blipFill>
          <p:spPr bwMode="auto">
            <a:xfrm>
              <a:off x="455140" y="1148236"/>
              <a:ext cx="1224612" cy="70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142074" y="66959"/>
              <a:ext cx="457509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0" cap="none" spc="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Proyecto de escritura – Segundo trimestre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99474" y="1874868"/>
              <a:ext cx="2031752" cy="1384995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/>
                <a:t>1. A lo largo del trimestre los estudiantes estarán inmersos en el mundo de los héroes y la mitología, a partir de la lectura de leyendas y del plan lector, así como con vídeos y canciones.</a:t>
              </a:r>
              <a:endParaRPr lang="en-US" sz="1200" b="1" dirty="0"/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2892855" y="81948"/>
              <a:ext cx="7001811" cy="1458703"/>
              <a:chOff x="3916437" y="165507"/>
              <a:chExt cx="7001811" cy="1458703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3916437" y="608547"/>
                <a:ext cx="1842958" cy="1015663"/>
              </a:xfrm>
              <a:prstGeom prst="rect">
                <a:avLst/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2</a:t>
                </a:r>
                <a:r>
                  <a:rPr lang="es-ES" sz="1200" dirty="0" smtClean="0"/>
                  <a:t>. A medida que leen y ven diferentes tipos de mitos e historias de héroes, los estudiantes elegirán un dios o héroe.</a:t>
                </a:r>
                <a:endParaRPr lang="en-US" sz="1200" dirty="0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6005015" y="608547"/>
                <a:ext cx="1364776" cy="26161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¿Qué sé?</a:t>
                </a:r>
                <a:endParaRPr lang="en-US" sz="1050" dirty="0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6005016" y="977879"/>
                <a:ext cx="1364776" cy="25391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¿Qué quiero saber?</a:t>
                </a:r>
                <a:endParaRPr lang="en-US" sz="1050" dirty="0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6005015" y="1347211"/>
                <a:ext cx="1364776" cy="26161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¿Qué aprendí?</a:t>
                </a:r>
                <a:endParaRPr lang="en-US" sz="1050" dirty="0"/>
              </a:p>
            </p:txBody>
          </p:sp>
          <p:cxnSp>
            <p:nvCxnSpPr>
              <p:cNvPr id="12" name="Conector recto 11"/>
              <p:cNvCxnSpPr>
                <a:stCxn id="7" idx="3"/>
                <a:endCxn id="8" idx="1"/>
              </p:cNvCxnSpPr>
              <p:nvPr/>
            </p:nvCxnSpPr>
            <p:spPr>
              <a:xfrm flipV="1">
                <a:off x="5759395" y="739352"/>
                <a:ext cx="245620" cy="3770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>
                <a:stCxn id="7" idx="3"/>
                <a:endCxn id="9" idx="1"/>
              </p:cNvCxnSpPr>
              <p:nvPr/>
            </p:nvCxnSpPr>
            <p:spPr>
              <a:xfrm flipV="1">
                <a:off x="5759395" y="1104837"/>
                <a:ext cx="245621" cy="11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>
                <a:stCxn id="7" idx="3"/>
                <a:endCxn id="10" idx="1"/>
              </p:cNvCxnSpPr>
              <p:nvPr/>
            </p:nvCxnSpPr>
            <p:spPr>
              <a:xfrm>
                <a:off x="5759395" y="1116379"/>
                <a:ext cx="245620" cy="36163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8213323" y="1236497"/>
                <a:ext cx="2552170" cy="2539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¿Cuáles son sus características físicas?</a:t>
                </a:r>
                <a:endParaRPr lang="en-US" sz="1050" dirty="0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7980508" y="165507"/>
                <a:ext cx="2019908" cy="2539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¿Cómo es su forma de ser?</a:t>
                </a:r>
                <a:endParaRPr lang="en-US" sz="1050" dirty="0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8213323" y="515134"/>
                <a:ext cx="2019908" cy="2539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¿Cuál es su origen?</a:t>
                </a:r>
                <a:endParaRPr lang="en-US" sz="1050" dirty="0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8447964" y="860853"/>
                <a:ext cx="2470284" cy="26194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¿Cuáles son sus fortalezas y debilidades?</a:t>
                </a:r>
                <a:endParaRPr lang="en-US" sz="1050" dirty="0"/>
              </a:p>
            </p:txBody>
          </p:sp>
          <p:cxnSp>
            <p:nvCxnSpPr>
              <p:cNvPr id="25" name="Conector recto 24"/>
              <p:cNvCxnSpPr>
                <a:stCxn id="8" idx="3"/>
              </p:cNvCxnSpPr>
              <p:nvPr/>
            </p:nvCxnSpPr>
            <p:spPr>
              <a:xfrm>
                <a:off x="7369791" y="739352"/>
                <a:ext cx="1228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 flipV="1">
                <a:off x="7369791" y="1082302"/>
                <a:ext cx="122830" cy="17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flipV="1">
                <a:off x="7369791" y="1478016"/>
                <a:ext cx="122830" cy="150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>
                <a:off x="7492621" y="739352"/>
                <a:ext cx="0" cy="7461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/>
              <p:cNvCxnSpPr>
                <a:stCxn id="21" idx="1"/>
              </p:cNvCxnSpPr>
              <p:nvPr/>
            </p:nvCxnSpPr>
            <p:spPr>
              <a:xfrm flipH="1">
                <a:off x="7492617" y="292465"/>
                <a:ext cx="487891" cy="7898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>
                <a:stCxn id="22" idx="1"/>
              </p:cNvCxnSpPr>
              <p:nvPr/>
            </p:nvCxnSpPr>
            <p:spPr>
              <a:xfrm flipH="1">
                <a:off x="7511257" y="642092"/>
                <a:ext cx="702066" cy="4402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>
                <a:stCxn id="23" idx="1"/>
              </p:cNvCxnSpPr>
              <p:nvPr/>
            </p:nvCxnSpPr>
            <p:spPr>
              <a:xfrm flipH="1">
                <a:off x="7511257" y="991827"/>
                <a:ext cx="936707" cy="884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>
                <a:stCxn id="20" idx="1"/>
              </p:cNvCxnSpPr>
              <p:nvPr/>
            </p:nvCxnSpPr>
            <p:spPr>
              <a:xfrm flipH="1" flipV="1">
                <a:off x="7511257" y="1066948"/>
                <a:ext cx="702066" cy="2965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upo 87"/>
            <p:cNvGrpSpPr/>
            <p:nvPr/>
          </p:nvGrpSpPr>
          <p:grpSpPr>
            <a:xfrm>
              <a:off x="8659524" y="1670677"/>
              <a:ext cx="3378706" cy="2108644"/>
              <a:chOff x="8547712" y="1520551"/>
              <a:chExt cx="3378706" cy="2108644"/>
            </a:xfrm>
          </p:grpSpPr>
          <p:sp>
            <p:nvSpPr>
              <p:cNvPr id="58" name="CuadroTexto 57"/>
              <p:cNvSpPr txBox="1"/>
              <p:nvPr/>
            </p:nvSpPr>
            <p:spPr>
              <a:xfrm>
                <a:off x="9122776" y="1520551"/>
                <a:ext cx="2031752" cy="461665"/>
              </a:xfrm>
              <a:prstGeom prst="rect">
                <a:avLst/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/>
                  <a:t>3</a:t>
                </a:r>
                <a:r>
                  <a:rPr lang="es-ES" sz="1200" b="1" dirty="0" smtClean="0"/>
                  <a:t>. ¿Cuál es mi superhéroe favorito?</a:t>
                </a:r>
                <a:endParaRPr lang="en-US" sz="1200" b="1" dirty="0"/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>
                <a:off x="8547712" y="2097519"/>
                <a:ext cx="944249" cy="26209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¿Qué sé?</a:t>
                </a:r>
                <a:endParaRPr lang="en-US" sz="1050" dirty="0"/>
              </a:p>
            </p:txBody>
          </p:sp>
          <p:sp>
            <p:nvSpPr>
              <p:cNvPr id="60" name="CuadroTexto 59"/>
              <p:cNvSpPr txBox="1"/>
              <p:nvPr/>
            </p:nvSpPr>
            <p:spPr>
              <a:xfrm>
                <a:off x="9527302" y="2105701"/>
                <a:ext cx="1253318" cy="25391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¿Qué quiero saber?</a:t>
                </a:r>
                <a:endParaRPr lang="en-US" sz="1050" dirty="0"/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>
                <a:off x="10918758" y="2106848"/>
                <a:ext cx="1007660" cy="25276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smtClean="0"/>
                  <a:t>¿Qué aprendí?</a:t>
                </a:r>
                <a:endParaRPr lang="en-US" sz="1050" dirty="0"/>
              </a:p>
            </p:txBody>
          </p:sp>
          <p:cxnSp>
            <p:nvCxnSpPr>
              <p:cNvPr id="64" name="Conector recto 63"/>
              <p:cNvCxnSpPr>
                <a:stCxn id="58" idx="2"/>
                <a:endCxn id="59" idx="0"/>
              </p:cNvCxnSpPr>
              <p:nvPr/>
            </p:nvCxnSpPr>
            <p:spPr>
              <a:xfrm flipH="1">
                <a:off x="9019837" y="1982216"/>
                <a:ext cx="1118815" cy="1153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ector recto 65"/>
              <p:cNvCxnSpPr>
                <a:stCxn id="58" idx="2"/>
                <a:endCxn id="62" idx="0"/>
              </p:cNvCxnSpPr>
              <p:nvPr/>
            </p:nvCxnSpPr>
            <p:spPr>
              <a:xfrm>
                <a:off x="10138652" y="1982216"/>
                <a:ext cx="1283936" cy="124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/>
              <p:cNvCxnSpPr>
                <a:stCxn id="58" idx="2"/>
                <a:endCxn id="60" idx="0"/>
              </p:cNvCxnSpPr>
              <p:nvPr/>
            </p:nvCxnSpPr>
            <p:spPr>
              <a:xfrm>
                <a:off x="10138652" y="1982216"/>
                <a:ext cx="15309" cy="1234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CuadroTexto 72"/>
              <p:cNvSpPr txBox="1"/>
              <p:nvPr/>
            </p:nvSpPr>
            <p:spPr>
              <a:xfrm>
                <a:off x="8566103" y="2567366"/>
                <a:ext cx="3175715" cy="10618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Wingdings" panose="05000000000000000000" pitchFamily="2" charset="2"/>
                  <a:buChar char="v"/>
                </a:pPr>
                <a:r>
                  <a:rPr lang="es-ES" sz="1050" dirty="0" smtClean="0"/>
                  <a:t>Nombre e identidad secreta (Descripción física)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v"/>
                </a:pPr>
                <a:r>
                  <a:rPr lang="es-ES" sz="1050" dirty="0" smtClean="0"/>
                  <a:t>Origen: ¿cómo se transformó en superhéroe?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v"/>
                </a:pPr>
                <a:r>
                  <a:rPr lang="es-ES" sz="1050" dirty="0" smtClean="0"/>
                  <a:t>Emblema, vestuario (significados), accesorios (usos)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v"/>
                </a:pPr>
                <a:r>
                  <a:rPr lang="es-ES" sz="1050" dirty="0" smtClean="0"/>
                  <a:t>Fortalezas y debilidades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v"/>
                </a:pPr>
                <a:r>
                  <a:rPr lang="es-ES" sz="1050" dirty="0" smtClean="0"/>
                  <a:t>Amigos y enemigos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v"/>
                </a:pPr>
                <a:r>
                  <a:rPr lang="es-ES" sz="1050" dirty="0" smtClean="0"/>
                  <a:t>Frases o dichos</a:t>
                </a:r>
                <a:endParaRPr lang="en-US" sz="1050" dirty="0"/>
              </a:p>
            </p:txBody>
          </p:sp>
          <p:cxnSp>
            <p:nvCxnSpPr>
              <p:cNvPr id="74" name="Conector recto 73"/>
              <p:cNvCxnSpPr>
                <a:stCxn id="60" idx="2"/>
                <a:endCxn id="73" idx="0"/>
              </p:cNvCxnSpPr>
              <p:nvPr/>
            </p:nvCxnSpPr>
            <p:spPr>
              <a:xfrm>
                <a:off x="10153961" y="2359616"/>
                <a:ext cx="0" cy="207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80"/>
              <p:cNvCxnSpPr>
                <a:stCxn id="62" idx="2"/>
                <a:endCxn id="73" idx="0"/>
              </p:cNvCxnSpPr>
              <p:nvPr/>
            </p:nvCxnSpPr>
            <p:spPr>
              <a:xfrm flipH="1">
                <a:off x="10153961" y="2359616"/>
                <a:ext cx="1268627" cy="207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/>
              <p:cNvCxnSpPr>
                <a:stCxn id="59" idx="2"/>
                <a:endCxn id="73" idx="0"/>
              </p:cNvCxnSpPr>
              <p:nvPr/>
            </p:nvCxnSpPr>
            <p:spPr>
              <a:xfrm>
                <a:off x="9019837" y="2359616"/>
                <a:ext cx="1134124" cy="207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CuadroTexto 88"/>
            <p:cNvSpPr txBox="1"/>
            <p:nvPr/>
          </p:nvSpPr>
          <p:spPr>
            <a:xfrm>
              <a:off x="9788152" y="4099046"/>
              <a:ext cx="2031752" cy="1015663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4</a:t>
              </a:r>
              <a:r>
                <a:rPr lang="es-ES" sz="1200" b="1" dirty="0" smtClean="0"/>
                <a:t>. Comparación de los héroes, dioses o superhéroes con héroes reales: médicos, militares, policías, bomberos, veterinarios, etc.</a:t>
              </a:r>
              <a:endParaRPr lang="en-US" sz="1200" b="1" dirty="0"/>
            </a:p>
          </p:txBody>
        </p:sp>
        <p:sp>
          <p:nvSpPr>
            <p:cNvPr id="94" name="CuadroTexto 93"/>
            <p:cNvSpPr txBox="1"/>
            <p:nvPr/>
          </p:nvSpPr>
          <p:spPr>
            <a:xfrm>
              <a:off x="9788152" y="5378381"/>
              <a:ext cx="2096410" cy="13849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¿En qué se parecen sus acciones?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¿En qué son diferentes sus acciones?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¿Qué poderes y debilidades tienen los héroes reales?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Emblema, vestuario (significados), accesorios (usos)</a:t>
              </a:r>
            </a:p>
          </p:txBody>
        </p:sp>
        <p:cxnSp>
          <p:nvCxnSpPr>
            <p:cNvPr id="96" name="Conector recto 95"/>
            <p:cNvCxnSpPr>
              <a:stCxn id="89" idx="2"/>
              <a:endCxn id="94" idx="0"/>
            </p:cNvCxnSpPr>
            <p:nvPr/>
          </p:nvCxnSpPr>
          <p:spPr>
            <a:xfrm>
              <a:off x="10804028" y="5114709"/>
              <a:ext cx="32329" cy="263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34" name="Picture 10" descr="Resultado de imagen para médico y bombero 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C6F7FF"/>
                </a:clrFrom>
                <a:clrTo>
                  <a:srgbClr val="C6F7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0" r="100000">
                          <a14:foregroundMark x1="63000" y1="58333" x2="63000" y2="58333"/>
                          <a14:foregroundMark x1="63000" y1="48333" x2="63000" y2="48333"/>
                          <a14:foregroundMark x1="63000" y1="47000" x2="63000" y2="47000"/>
                          <a14:foregroundMark x1="92250" y1="62333" x2="92250" y2="62333"/>
                          <a14:foregroundMark x1="87500" y1="62667" x2="87500" y2="62667"/>
                          <a14:foregroundMark x1="81500" y1="41667" x2="81500" y2="41667"/>
                          <a14:foregroundMark x1="4000" y1="49000" x2="4000" y2="49000"/>
                          <a14:backgroundMark x1="3000" y1="15000" x2="3000" y2="15000"/>
                          <a14:backgroundMark x1="48000" y1="24667" x2="48000" y2="24667"/>
                          <a14:backgroundMark x1="35750" y1="27667" x2="35750" y2="27667"/>
                          <a14:backgroundMark x1="25750" y1="30333" x2="25750" y2="30333"/>
                          <a14:backgroundMark x1="34750" y1="45000" x2="34750" y2="45000"/>
                          <a14:backgroundMark x1="35750" y1="49000" x2="35750" y2="49000"/>
                          <a14:backgroundMark x1="34000" y1="56667" x2="34000" y2="56667"/>
                          <a14:backgroundMark x1="59000" y1="53000" x2="59000" y2="53000"/>
                          <a14:backgroundMark x1="57250" y1="26333" x2="57250" y2="26333"/>
                          <a14:backgroundMark x1="67250" y1="29333" x2="67250" y2="29333"/>
                          <a14:backgroundMark x1="66500" y1="45000" x2="66500" y2="45000"/>
                          <a14:backgroundMark x1="66500" y1="52333" x2="66500" y2="52333"/>
                          <a14:backgroundMark x1="76500" y1="56667" x2="76500" y2="56667"/>
                          <a14:backgroundMark x1="76500" y1="61333" x2="76500" y2="61333"/>
                          <a14:backgroundMark x1="15500" y1="34667" x2="15500" y2="34667"/>
                          <a14:backgroundMark x1="13250" y1="36000" x2="13250" y2="36000"/>
                          <a14:backgroundMark x1="1000" y1="38667" x2="1000" y2="3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574" y="4124728"/>
              <a:ext cx="1210995" cy="908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5"/>
            <p:cNvSpPr txBox="1"/>
            <p:nvPr/>
          </p:nvSpPr>
          <p:spPr>
            <a:xfrm>
              <a:off x="5471799" y="4617475"/>
              <a:ext cx="2031752" cy="830997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5</a:t>
              </a:r>
              <a:r>
                <a:rPr lang="es-ES" sz="1200" b="1" dirty="0" smtClean="0"/>
                <a:t>. ¿Qué problema social que veas en tu colegio o en tu ciudad te gustaría que fuera solucionado?</a:t>
              </a:r>
              <a:endParaRPr lang="en-US" sz="1200" b="1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6665550" y="5605856"/>
              <a:ext cx="1676002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sz="1050" dirty="0" smtClean="0"/>
                <a:t>Descripción del problema</a:t>
              </a: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6956926" y="6052663"/>
              <a:ext cx="1908817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sz="1050" dirty="0"/>
                <a:t>C</a:t>
              </a:r>
              <a:r>
                <a:rPr lang="es-ES" sz="1050" dirty="0" smtClean="0"/>
                <a:t>ausas del problema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7503551" y="6447231"/>
              <a:ext cx="1973979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sz="1050" dirty="0"/>
                <a:t>C</a:t>
              </a:r>
              <a:r>
                <a:rPr lang="es-ES" sz="1050" dirty="0" smtClean="0"/>
                <a:t>onsecuencias del problema</a:t>
              </a:r>
            </a:p>
          </p:txBody>
        </p:sp>
        <p:cxnSp>
          <p:nvCxnSpPr>
            <p:cNvPr id="52" name="Conector recto 51"/>
            <p:cNvCxnSpPr/>
            <p:nvPr/>
          </p:nvCxnSpPr>
          <p:spPr>
            <a:xfrm>
              <a:off x="6313880" y="5474020"/>
              <a:ext cx="48211" cy="11001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6346209" y="6574189"/>
              <a:ext cx="11573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>
              <a:endCxn id="47" idx="1"/>
            </p:cNvCxnSpPr>
            <p:nvPr/>
          </p:nvCxnSpPr>
          <p:spPr>
            <a:xfrm flipV="1">
              <a:off x="6346209" y="5732814"/>
              <a:ext cx="319341" cy="118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>
              <a:endCxn id="49" idx="1"/>
            </p:cNvCxnSpPr>
            <p:nvPr/>
          </p:nvCxnSpPr>
          <p:spPr>
            <a:xfrm>
              <a:off x="6346209" y="6177864"/>
              <a:ext cx="610717" cy="1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uadroTexto 60"/>
            <p:cNvSpPr txBox="1"/>
            <p:nvPr/>
          </p:nvSpPr>
          <p:spPr>
            <a:xfrm>
              <a:off x="1679752" y="4163352"/>
              <a:ext cx="2031752" cy="830997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/>
                <a:t>6. Creación de nuestro superhéroe para que solucione el problema planteado.</a:t>
              </a:r>
              <a:endParaRPr lang="en-US" sz="1200" b="1" dirty="0"/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085647" y="5351649"/>
              <a:ext cx="3175715" cy="10618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Nombre e identidad secreta (Descripción física)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Origen: ¿cómo se transformó en superhéroe?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Emblema, vestuario (significados), accesorios (usos)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Fortalezas y debilidades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es-ES" sz="1050" dirty="0" smtClean="0"/>
                <a:t>¿Cómo solucionaría la problemática planteada? (Creación literaria)</a:t>
              </a:r>
            </a:p>
          </p:txBody>
        </p:sp>
        <p:cxnSp>
          <p:nvCxnSpPr>
            <p:cNvPr id="65" name="Conector recto 64"/>
            <p:cNvCxnSpPr>
              <a:stCxn id="61" idx="2"/>
              <a:endCxn id="63" idx="0"/>
            </p:cNvCxnSpPr>
            <p:nvPr/>
          </p:nvCxnSpPr>
          <p:spPr>
            <a:xfrm flipH="1">
              <a:off x="2673505" y="4994349"/>
              <a:ext cx="22123" cy="3573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CuadroTexto 66"/>
            <p:cNvSpPr txBox="1"/>
            <p:nvPr/>
          </p:nvSpPr>
          <p:spPr>
            <a:xfrm>
              <a:off x="4286743" y="2316376"/>
              <a:ext cx="2031752" cy="1015663"/>
            </a:xfrm>
            <a:prstGeom prst="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/>
                <a:t>7. Realización de un álbum o libro ilustrado en el que quede plasmado cada uno de los pasos del proceso de escritura.</a:t>
              </a:r>
              <a:endParaRPr lang="en-US" sz="1200" b="1" dirty="0"/>
            </a:p>
          </p:txBody>
        </p:sp>
        <p:sp>
          <p:nvSpPr>
            <p:cNvPr id="31" name="Flecha curvada hacia arriba 30"/>
            <p:cNvSpPr/>
            <p:nvPr/>
          </p:nvSpPr>
          <p:spPr>
            <a:xfrm rot="18849865">
              <a:off x="2505609" y="1943355"/>
              <a:ext cx="1635498" cy="645699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lecha curvada hacia arriba 69"/>
            <p:cNvSpPr/>
            <p:nvPr/>
          </p:nvSpPr>
          <p:spPr>
            <a:xfrm rot="947785">
              <a:off x="7095987" y="1571304"/>
              <a:ext cx="2172926" cy="645699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lecha curvada hacia arriba 70"/>
            <p:cNvSpPr/>
            <p:nvPr/>
          </p:nvSpPr>
          <p:spPr>
            <a:xfrm rot="5400000">
              <a:off x="7605341" y="3523246"/>
              <a:ext cx="1577677" cy="610787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Flecha curvada hacia arriba 71"/>
            <p:cNvSpPr/>
            <p:nvPr/>
          </p:nvSpPr>
          <p:spPr>
            <a:xfrm rot="10266736" flipV="1">
              <a:off x="7265252" y="5075690"/>
              <a:ext cx="1685370" cy="470293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lecha curvada hacia arriba 74"/>
            <p:cNvSpPr/>
            <p:nvPr/>
          </p:nvSpPr>
          <p:spPr>
            <a:xfrm rot="12154092" flipV="1">
              <a:off x="3368492" y="4842223"/>
              <a:ext cx="2188594" cy="610787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Flecha curvada hacia arriba 75"/>
            <p:cNvSpPr/>
            <p:nvPr/>
          </p:nvSpPr>
          <p:spPr>
            <a:xfrm rot="7664488" flipH="1">
              <a:off x="3007220" y="3218340"/>
              <a:ext cx="1575728" cy="610787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-1889" y="296912"/>
              <a:ext cx="323319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0" cap="none" spc="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¡Vamos a  cambiar el mundo!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1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78233"/>
              </p:ext>
            </p:extLst>
          </p:nvPr>
        </p:nvGraphicFramePr>
        <p:xfrm>
          <a:off x="736979" y="719662"/>
          <a:ext cx="10604313" cy="573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771">
                  <a:extLst>
                    <a:ext uri="{9D8B030D-6E8A-4147-A177-3AD203B41FA5}">
                      <a16:colId xmlns:a16="http://schemas.microsoft.com/office/drawing/2014/main" val="4202105672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792482434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2174860690"/>
                    </a:ext>
                  </a:extLst>
                </a:gridCol>
              </a:tblGrid>
              <a:tr h="426750">
                <a:tc gridSpan="3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i superhéroe favorito es: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5616"/>
                  </a:ext>
                </a:extLst>
              </a:tr>
              <a:tr h="1202837"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¿Q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ué sé de este superhéroe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s-ES" dirty="0" smtClean="0"/>
                    </a:p>
                    <a:p>
                      <a:pPr algn="just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¿Q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ué quiero saber de este superhéroe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algn="just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¿Q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ué aprendí sobre este superhéroe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algn="just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6357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0432068" y="411885"/>
            <a:ext cx="9092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1</a:t>
            </a:r>
            <a:endParaRPr lang="es-E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384</Words>
  <Application>Microsoft Office PowerPoint</Application>
  <PresentationFormat>Panorámica</PresentationFormat>
  <Paragraphs>59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Castillo</dc:creator>
  <cp:lastModifiedBy>Angela Castillo</cp:lastModifiedBy>
  <cp:revision>25</cp:revision>
  <dcterms:created xsi:type="dcterms:W3CDTF">2019-11-11T21:26:55Z</dcterms:created>
  <dcterms:modified xsi:type="dcterms:W3CDTF">2019-11-29T17:20:16Z</dcterms:modified>
</cp:coreProperties>
</file>